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9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4C1A8A3-306A-4EB7-A6B1-4F7E0EB9C5D6}" styleName="中間スタイル 3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1" autoAdjust="0"/>
    <p:restoredTop sz="94660"/>
  </p:normalViewPr>
  <p:slideViewPr>
    <p:cSldViewPr snapToGrid="0" showGuides="1">
      <p:cViewPr varScale="1">
        <p:scale>
          <a:sx n="56" d="100"/>
          <a:sy n="56" d="100"/>
        </p:scale>
        <p:origin x="68" y="112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r>
              <a:rPr lang="ja-JP" altLang="en-US" dirty="0" err="1" smtClean="0"/>
              <a:t>ｓ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5249FC2-AB44-4E99-AE73-69E37274AC1F}" type="datetimeFigureOut">
              <a:rPr kumimoji="1" lang="ja-JP" altLang="en-US" smtClean="0"/>
              <a:t>2021/5/19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BC7FE99-7918-47B5-B6AD-49F3564D250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0780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9FC2-AB44-4E99-AE73-69E37274AC1F}" type="datetimeFigureOut">
              <a:rPr kumimoji="1" lang="ja-JP" altLang="en-US" smtClean="0"/>
              <a:t>2021/5/19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7FE99-7918-47B5-B6AD-49F3564D25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7471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9FC2-AB44-4E99-AE73-69E37274AC1F}" type="datetimeFigureOut">
              <a:rPr kumimoji="1" lang="ja-JP" altLang="en-US" smtClean="0"/>
              <a:t>2021/5/19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7FE99-7918-47B5-B6AD-49F3564D25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1578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9FC2-AB44-4E99-AE73-69E37274AC1F}" type="datetimeFigureOut">
              <a:rPr kumimoji="1" lang="ja-JP" altLang="en-US" smtClean="0"/>
              <a:t>2021/5/19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7FE99-7918-47B5-B6AD-49F3564D25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8822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9FC2-AB44-4E99-AE73-69E37274AC1F}" type="datetimeFigureOut">
              <a:rPr kumimoji="1" lang="ja-JP" altLang="en-US" smtClean="0"/>
              <a:t>2021/5/19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7FE99-7918-47B5-B6AD-49F3564D250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4878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9FC2-AB44-4E99-AE73-69E37274AC1F}" type="datetimeFigureOut">
              <a:rPr kumimoji="1" lang="ja-JP" altLang="en-US" smtClean="0"/>
              <a:t>2021/5/19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7FE99-7918-47B5-B6AD-49F3564D25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6718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9FC2-AB44-4E99-AE73-69E37274AC1F}" type="datetimeFigureOut">
              <a:rPr kumimoji="1" lang="ja-JP" altLang="en-US" smtClean="0"/>
              <a:t>2021/5/19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7FE99-7918-47B5-B6AD-49F3564D25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5695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9FC2-AB44-4E99-AE73-69E37274AC1F}" type="datetimeFigureOut">
              <a:rPr kumimoji="1" lang="ja-JP" altLang="en-US" smtClean="0"/>
              <a:t>2021/5/19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7FE99-7918-47B5-B6AD-49F3564D25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8328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9FC2-AB44-4E99-AE73-69E37274AC1F}" type="datetimeFigureOut">
              <a:rPr kumimoji="1" lang="ja-JP" altLang="en-US" smtClean="0"/>
              <a:t>2021/5/19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7FE99-7918-47B5-B6AD-49F3564D25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3028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9FC2-AB44-4E99-AE73-69E37274AC1F}" type="datetimeFigureOut">
              <a:rPr kumimoji="1" lang="ja-JP" altLang="en-US" smtClean="0"/>
              <a:t>2021/5/19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7FE99-7918-47B5-B6AD-49F3564D25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0182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9FC2-AB44-4E99-AE73-69E37274AC1F}" type="datetimeFigureOut">
              <a:rPr kumimoji="1" lang="ja-JP" altLang="en-US" smtClean="0"/>
              <a:t>2021/5/19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7FE99-7918-47B5-B6AD-49F3564D25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0385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15249FC2-AB44-4E99-AE73-69E37274AC1F}" type="datetimeFigureOut">
              <a:rPr kumimoji="1" lang="ja-JP" altLang="en-US" smtClean="0"/>
              <a:t>2021/5/19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1BC7FE99-7918-47B5-B6AD-49F3564D25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9920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kumimoji="1"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kumimoji="1"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kumimoji="1"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kumimoji="1"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kumimoji="1"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kumimoji="1"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kumimoji="1"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kumimoji="1"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kumimoji="1"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9580" y="382074"/>
            <a:ext cx="11498580" cy="583642"/>
          </a:xfrm>
        </p:spPr>
        <p:txBody>
          <a:bodyPr>
            <a:noAutofit/>
          </a:bodyPr>
          <a:lstStyle/>
          <a:p>
            <a:r>
              <a:rPr lang="ja-JP" altLang="en-US" sz="3200" dirty="0"/>
              <a:t>新生涯学習制度への移行に向けて</a:t>
            </a:r>
            <a:r>
              <a:rPr lang="ja-JP" altLang="en-US" sz="3200" dirty="0" smtClean="0"/>
              <a:t>の</a:t>
            </a: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r>
              <a:rPr lang="ja-JP" altLang="en-US" sz="3200" dirty="0" smtClean="0"/>
              <a:t>会員</a:t>
            </a:r>
            <a:r>
              <a:rPr lang="ja-JP" altLang="en-US" sz="3200" dirty="0"/>
              <a:t>個人からの履修ポイント登録申請に</a:t>
            </a:r>
            <a:r>
              <a:rPr lang="ja-JP" altLang="en-US" sz="3200" dirty="0" smtClean="0"/>
              <a:t>ついて</a:t>
            </a:r>
            <a:endParaRPr kumimoji="1" lang="ja-JP" altLang="en-US" sz="3200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4827356"/>
              </p:ext>
            </p:extLst>
          </p:nvPr>
        </p:nvGraphicFramePr>
        <p:xfrm>
          <a:off x="346710" y="1543050"/>
          <a:ext cx="11498579" cy="4554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6511">
                  <a:extLst>
                    <a:ext uri="{9D8B030D-6E8A-4147-A177-3AD203B41FA5}">
                      <a16:colId xmlns:a16="http://schemas.microsoft.com/office/drawing/2014/main" val="1419808104"/>
                    </a:ext>
                  </a:extLst>
                </a:gridCol>
                <a:gridCol w="3053119">
                  <a:extLst>
                    <a:ext uri="{9D8B030D-6E8A-4147-A177-3AD203B41FA5}">
                      <a16:colId xmlns:a16="http://schemas.microsoft.com/office/drawing/2014/main" val="2339589281"/>
                    </a:ext>
                  </a:extLst>
                </a:gridCol>
                <a:gridCol w="3130584">
                  <a:extLst>
                    <a:ext uri="{9D8B030D-6E8A-4147-A177-3AD203B41FA5}">
                      <a16:colId xmlns:a16="http://schemas.microsoft.com/office/drawing/2014/main" val="188224373"/>
                    </a:ext>
                  </a:extLst>
                </a:gridCol>
                <a:gridCol w="3558365">
                  <a:extLst>
                    <a:ext uri="{9D8B030D-6E8A-4147-A177-3AD203B41FA5}">
                      <a16:colId xmlns:a16="http://schemas.microsoft.com/office/drawing/2014/main" val="752679705"/>
                    </a:ext>
                  </a:extLst>
                </a:gridCol>
              </a:tblGrid>
              <a:tr h="17756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0" dirty="0" smtClean="0">
                          <a:latin typeface="+mn-ea"/>
                          <a:ea typeface="+mn-ea"/>
                        </a:rPr>
                        <a:t>申請期間</a:t>
                      </a:r>
                    </a:p>
                  </a:txBody>
                  <a:tcPr marL="73520" marR="735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フェーズ１</a:t>
                      </a:r>
                      <a:endParaRPr kumimoji="1" lang="ja-JP" altLang="en-US" sz="2400" dirty="0">
                        <a:latin typeface="+mn-ea"/>
                        <a:ea typeface="+mn-ea"/>
                      </a:endParaRPr>
                    </a:p>
                  </a:txBody>
                  <a:tcPr marL="73520" marR="735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フェーズ２</a:t>
                      </a:r>
                      <a:endParaRPr kumimoji="1" lang="ja-JP" altLang="en-US" sz="2400" dirty="0">
                        <a:latin typeface="+mn-ea"/>
                        <a:ea typeface="+mn-ea"/>
                      </a:endParaRPr>
                    </a:p>
                  </a:txBody>
                  <a:tcPr marL="73520" marR="735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フェーズ３</a:t>
                      </a:r>
                      <a:endParaRPr kumimoji="1" lang="ja-JP" altLang="en-US" sz="2400" dirty="0">
                        <a:latin typeface="+mn-ea"/>
                        <a:ea typeface="+mn-ea"/>
                      </a:endParaRPr>
                    </a:p>
                  </a:txBody>
                  <a:tcPr marL="73520" marR="735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0338943"/>
                  </a:ext>
                </a:extLst>
              </a:tr>
              <a:tr h="1551845">
                <a:tc vMerge="1">
                  <a:txBody>
                    <a:bodyPr/>
                    <a:lstStyle/>
                    <a:p>
                      <a:endParaRPr kumimoji="1" lang="ja-JP" altLang="en-US" sz="2000" b="0" dirty="0">
                        <a:latin typeface="+mn-ea"/>
                        <a:ea typeface="+mn-ea"/>
                      </a:endParaRPr>
                    </a:p>
                  </a:txBody>
                  <a:tcPr marL="85850" marR="858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="1" kern="1200" dirty="0" smtClean="0">
                          <a:effectLst/>
                          <a:latin typeface="+mn-ea"/>
                          <a:ea typeface="+mn-ea"/>
                        </a:rPr>
                        <a:t>2021</a:t>
                      </a:r>
                      <a:r>
                        <a:rPr kumimoji="1" lang="ja-JP" altLang="ja-JP" sz="2400" b="1" kern="1200" dirty="0" smtClean="0">
                          <a:effectLst/>
                          <a:latin typeface="+mn-ea"/>
                          <a:ea typeface="+mn-ea"/>
                        </a:rPr>
                        <a:t>年</a:t>
                      </a:r>
                      <a:endParaRPr kumimoji="1" lang="en-US" altLang="ja-JP" sz="2400" b="1" kern="12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="1" u="sng" kern="1200" dirty="0" smtClean="0">
                          <a:effectLst/>
                          <a:latin typeface="+mn-ea"/>
                          <a:ea typeface="+mn-ea"/>
                        </a:rPr>
                        <a:t>12</a:t>
                      </a:r>
                      <a:r>
                        <a:rPr kumimoji="1" lang="ja-JP" altLang="ja-JP" sz="2400" b="1" u="sng" kern="1200" dirty="0" smtClean="0">
                          <a:effectLst/>
                          <a:latin typeface="+mn-ea"/>
                          <a:ea typeface="+mn-ea"/>
                        </a:rPr>
                        <a:t>月</a:t>
                      </a:r>
                      <a:r>
                        <a:rPr kumimoji="1" lang="en-US" altLang="ja-JP" sz="2400" b="1" u="sng" kern="1200" dirty="0" smtClean="0">
                          <a:effectLst/>
                          <a:latin typeface="+mn-ea"/>
                          <a:ea typeface="+mn-ea"/>
                        </a:rPr>
                        <a:t>31</a:t>
                      </a:r>
                      <a:r>
                        <a:rPr kumimoji="1" lang="ja-JP" altLang="ja-JP" sz="2400" b="1" u="sng" kern="1200" dirty="0" smtClean="0">
                          <a:effectLst/>
                          <a:latin typeface="+mn-ea"/>
                          <a:ea typeface="+mn-ea"/>
                        </a:rPr>
                        <a:t>日（金）</a:t>
                      </a:r>
                      <a:r>
                        <a:rPr kumimoji="1" lang="ja-JP" altLang="en-US" sz="2400" b="1" u="sng" kern="1200" dirty="0" smtClean="0">
                          <a:effectLst/>
                          <a:latin typeface="+mn-ea"/>
                          <a:ea typeface="+mn-ea"/>
                        </a:rPr>
                        <a:t>まで</a:t>
                      </a:r>
                      <a:endParaRPr kumimoji="1" lang="ja-JP" altLang="en-US" sz="2400" b="1" u="sng" dirty="0" smtClean="0">
                        <a:latin typeface="+mn-ea"/>
                        <a:ea typeface="+mn-ea"/>
                      </a:endParaRPr>
                    </a:p>
                    <a:p>
                      <a:endParaRPr kumimoji="1" lang="ja-JP" altLang="en-US" sz="2400" b="1" i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73520" marR="735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b="1" kern="1200" dirty="0" smtClean="0">
                          <a:effectLst/>
                          <a:latin typeface="+mn-ea"/>
                          <a:ea typeface="+mn-ea"/>
                        </a:rPr>
                        <a:t>2022</a:t>
                      </a:r>
                      <a:r>
                        <a:rPr kumimoji="1" lang="ja-JP" altLang="ja-JP" sz="2400" b="1" kern="1200" dirty="0" smtClean="0">
                          <a:effectLst/>
                          <a:latin typeface="+mn-ea"/>
                          <a:ea typeface="+mn-ea"/>
                        </a:rPr>
                        <a:t>年</a:t>
                      </a:r>
                      <a:endParaRPr kumimoji="1" lang="en-US" altLang="ja-JP" sz="2400" b="1" kern="12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r>
                        <a:rPr kumimoji="1" lang="en-US" altLang="ja-JP" sz="2400" b="1" kern="1200" dirty="0" smtClean="0"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ja-JP" sz="2400" b="1" kern="1200" dirty="0" smtClean="0">
                          <a:effectLst/>
                          <a:latin typeface="+mn-ea"/>
                          <a:ea typeface="+mn-ea"/>
                        </a:rPr>
                        <a:t>月</a:t>
                      </a:r>
                      <a:r>
                        <a:rPr kumimoji="1" lang="en-US" altLang="ja-JP" sz="2400" b="1" kern="1200" dirty="0" smtClean="0"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ja-JP" sz="2400" b="1" kern="1200" dirty="0" smtClean="0">
                          <a:effectLst/>
                          <a:latin typeface="+mn-ea"/>
                          <a:ea typeface="+mn-ea"/>
                        </a:rPr>
                        <a:t>日（土）</a:t>
                      </a:r>
                      <a:r>
                        <a:rPr kumimoji="1" lang="ja-JP" altLang="en-US" sz="2400" b="1" u="none" kern="1200" dirty="0" smtClean="0">
                          <a:effectLst/>
                          <a:latin typeface="+mn-ea"/>
                          <a:ea typeface="+mn-ea"/>
                        </a:rPr>
                        <a:t>から</a:t>
                      </a:r>
                      <a:endParaRPr kumimoji="1" lang="en-US" altLang="ja-JP" sz="2400" b="1" u="none" kern="12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r>
                        <a:rPr kumimoji="1" lang="en-US" altLang="ja-JP" sz="2400" b="1" u="sng" kern="1200" dirty="0" smtClean="0"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kumimoji="1" lang="ja-JP" altLang="ja-JP" sz="2400" b="1" u="sng" kern="1200" dirty="0" smtClean="0">
                          <a:effectLst/>
                          <a:latin typeface="+mn-ea"/>
                          <a:ea typeface="+mn-ea"/>
                        </a:rPr>
                        <a:t>月</a:t>
                      </a:r>
                      <a:r>
                        <a:rPr kumimoji="1" lang="en-US" altLang="ja-JP" sz="2400" b="1" u="sng" kern="1200" dirty="0" smtClean="0">
                          <a:effectLst/>
                          <a:latin typeface="+mn-ea"/>
                          <a:ea typeface="+mn-ea"/>
                        </a:rPr>
                        <a:t>28</a:t>
                      </a:r>
                      <a:r>
                        <a:rPr kumimoji="1" lang="ja-JP" altLang="ja-JP" sz="2400" b="1" u="sng" kern="1200" dirty="0" smtClean="0">
                          <a:effectLst/>
                          <a:latin typeface="+mn-ea"/>
                          <a:ea typeface="+mn-ea"/>
                        </a:rPr>
                        <a:t>日</a:t>
                      </a:r>
                      <a:r>
                        <a:rPr kumimoji="1" lang="ja-JP" altLang="en-US" sz="2400" b="1" u="sng" kern="1200" dirty="0" smtClean="0"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kumimoji="1" lang="ja-JP" altLang="ja-JP" sz="2400" b="1" u="sng" kern="1200" dirty="0" smtClean="0">
                          <a:effectLst/>
                          <a:latin typeface="+mn-ea"/>
                          <a:ea typeface="+mn-ea"/>
                        </a:rPr>
                        <a:t>月）</a:t>
                      </a:r>
                      <a:r>
                        <a:rPr kumimoji="1" lang="ja-JP" altLang="en-US" sz="2400" b="1" u="sng" kern="1200" dirty="0" smtClean="0">
                          <a:effectLst/>
                          <a:latin typeface="+mn-ea"/>
                          <a:ea typeface="+mn-ea"/>
                        </a:rPr>
                        <a:t>まで</a:t>
                      </a:r>
                      <a:endParaRPr kumimoji="1" lang="en-US" altLang="ja-JP" sz="2400" b="1" u="sng" kern="12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2400" b="1" i="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（消印有効）</a:t>
                      </a:r>
                      <a:endParaRPr kumimoji="1" lang="en-US" altLang="ja-JP" sz="2400" b="1" i="0" kern="12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520" marR="735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="1" kern="1200" dirty="0" smtClean="0">
                          <a:effectLst/>
                          <a:latin typeface="+mn-ea"/>
                          <a:ea typeface="+mn-ea"/>
                        </a:rPr>
                        <a:t>2022</a:t>
                      </a:r>
                      <a:r>
                        <a:rPr kumimoji="1" lang="ja-JP" altLang="ja-JP" sz="2400" b="1" kern="1200" dirty="0" smtClean="0">
                          <a:effectLst/>
                          <a:latin typeface="+mn-ea"/>
                          <a:ea typeface="+mn-ea"/>
                        </a:rPr>
                        <a:t>年</a:t>
                      </a:r>
                      <a:endParaRPr kumimoji="1" lang="en-US" altLang="ja-JP" sz="2400" b="1" kern="12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="1" kern="1200" dirty="0" smtClean="0">
                          <a:effectLst/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ja-JP" sz="2400" b="1" kern="1200" dirty="0" smtClean="0">
                          <a:effectLst/>
                          <a:latin typeface="+mn-ea"/>
                          <a:ea typeface="+mn-ea"/>
                        </a:rPr>
                        <a:t>月</a:t>
                      </a:r>
                      <a:r>
                        <a:rPr kumimoji="1" lang="en-US" altLang="ja-JP" sz="2400" b="1" kern="1200" dirty="0" smtClean="0"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ja-JP" sz="2400" b="1" kern="1200" dirty="0" smtClean="0">
                          <a:effectLst/>
                          <a:latin typeface="+mn-ea"/>
                          <a:ea typeface="+mn-ea"/>
                        </a:rPr>
                        <a:t>日（火）</a:t>
                      </a:r>
                      <a:r>
                        <a:rPr kumimoji="1" lang="ja-JP" altLang="en-US" sz="2400" b="1" kern="1200" dirty="0" smtClean="0">
                          <a:effectLst/>
                          <a:latin typeface="+mn-ea"/>
                          <a:ea typeface="+mn-ea"/>
                        </a:rPr>
                        <a:t>から</a:t>
                      </a:r>
                      <a:endParaRPr kumimoji="1" lang="en-US" altLang="ja-JP" sz="2400" b="1" kern="12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="1" u="sng" kern="1200" dirty="0" smtClean="0">
                          <a:effectLst/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ja-JP" sz="2400" b="1" u="sng" kern="1200" dirty="0" smtClean="0">
                          <a:effectLst/>
                          <a:latin typeface="+mn-ea"/>
                          <a:ea typeface="+mn-ea"/>
                        </a:rPr>
                        <a:t>月</a:t>
                      </a:r>
                      <a:r>
                        <a:rPr kumimoji="1" lang="en-US" altLang="ja-JP" sz="2400" b="1" u="sng" kern="1200" dirty="0" smtClean="0"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ja-JP" sz="2400" b="1" u="sng" kern="1200" dirty="0" smtClean="0">
                          <a:effectLst/>
                          <a:latin typeface="+mn-ea"/>
                          <a:ea typeface="+mn-ea"/>
                        </a:rPr>
                        <a:t>日</a:t>
                      </a:r>
                      <a:r>
                        <a:rPr kumimoji="1" lang="en-US" altLang="ja-JP" sz="2400" b="1" u="sng" kern="1200" dirty="0" smtClean="0"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ja-JP" sz="2400" b="1" u="sng" kern="1200" dirty="0" smtClean="0">
                          <a:effectLst/>
                          <a:latin typeface="+mn-ea"/>
                          <a:ea typeface="+mn-ea"/>
                        </a:rPr>
                        <a:t>金）</a:t>
                      </a:r>
                      <a:r>
                        <a:rPr kumimoji="1" lang="ja-JP" altLang="en-US" sz="2400" b="1" u="sng" kern="1200" dirty="0" smtClean="0">
                          <a:effectLst/>
                          <a:latin typeface="+mn-ea"/>
                          <a:ea typeface="+mn-ea"/>
                        </a:rPr>
                        <a:t>正午</a:t>
                      </a:r>
                      <a:r>
                        <a:rPr kumimoji="1" lang="ja-JP" altLang="en-US" sz="2400" b="1" u="none" kern="1200" dirty="0" smtClean="0">
                          <a:effectLst/>
                          <a:latin typeface="+mn-ea"/>
                          <a:ea typeface="+mn-ea"/>
                        </a:rPr>
                        <a:t>まで</a:t>
                      </a:r>
                      <a:endParaRPr kumimoji="1" lang="en-US" altLang="ja-JP" sz="2400" b="1" i="0" u="none" kern="12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3520" marR="735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6252015"/>
                  </a:ext>
                </a:extLst>
              </a:tr>
              <a:tr h="592055">
                <a:tc>
                  <a:txBody>
                    <a:bodyPr/>
                    <a:lstStyle/>
                    <a:p>
                      <a:r>
                        <a:rPr kumimoji="1" lang="ja-JP" altLang="en-US" sz="2000" b="0" dirty="0" smtClean="0"/>
                        <a:t>申請方法</a:t>
                      </a:r>
                      <a:endParaRPr kumimoji="1" lang="ja-JP" altLang="en-US" sz="2000" b="0" dirty="0">
                        <a:latin typeface="+mn-ea"/>
                        <a:ea typeface="+mn-ea"/>
                      </a:endParaRPr>
                    </a:p>
                  </a:txBody>
                  <a:tcPr marL="73520" marR="735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郵送</a:t>
                      </a:r>
                      <a:endParaRPr kumimoji="1" lang="ja-JP" altLang="en-US" sz="2800" b="1" dirty="0">
                        <a:latin typeface="+mn-ea"/>
                        <a:ea typeface="+mn-ea"/>
                      </a:endParaRPr>
                    </a:p>
                  </a:txBody>
                  <a:tcPr marL="73520" marR="735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WEB</a:t>
                      </a:r>
                      <a:r>
                        <a:rPr kumimoji="1" lang="ja-JP" altLang="en-US" sz="2800" dirty="0" smtClean="0"/>
                        <a:t>申請</a:t>
                      </a:r>
                      <a:endParaRPr kumimoji="1" lang="ja-JP" altLang="en-US" sz="2800" b="1" dirty="0">
                        <a:latin typeface="+mn-ea"/>
                        <a:ea typeface="+mn-ea"/>
                      </a:endParaRPr>
                    </a:p>
                  </a:txBody>
                  <a:tcPr marL="73520" marR="735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5011858"/>
                  </a:ext>
                </a:extLst>
              </a:tr>
              <a:tr h="943277">
                <a:tc>
                  <a:txBody>
                    <a:bodyPr/>
                    <a:lstStyle/>
                    <a:p>
                      <a:r>
                        <a:rPr kumimoji="1" lang="ja-JP" altLang="en-US" sz="2000" dirty="0" smtClean="0"/>
                        <a:t>不備があった</a:t>
                      </a:r>
                      <a:endParaRPr kumimoji="1" lang="en-US" altLang="ja-JP" sz="2000" dirty="0" smtClean="0"/>
                    </a:p>
                    <a:p>
                      <a:r>
                        <a:rPr kumimoji="1" lang="ja-JP" altLang="en-US" sz="2000" dirty="0" smtClean="0"/>
                        <a:t>場合</a:t>
                      </a:r>
                      <a:endParaRPr kumimoji="1" lang="ja-JP" altLang="en-US" sz="2000" b="1" dirty="0">
                        <a:latin typeface="+mn-ea"/>
                        <a:ea typeface="+mn-ea"/>
                      </a:endParaRPr>
                    </a:p>
                  </a:txBody>
                  <a:tcPr marL="73520" marR="735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baseline="0" dirty="0" smtClean="0"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2400" b="1" baseline="0" dirty="0" smtClean="0">
                          <a:latin typeface="+mn-ea"/>
                          <a:ea typeface="+mn-ea"/>
                        </a:rPr>
                        <a:t>月中旬頃までに</a:t>
                      </a:r>
                      <a:endParaRPr kumimoji="1" lang="en-US" altLang="ja-JP" sz="2400" b="1" baseline="0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2400" b="1" baseline="0" dirty="0" smtClean="0">
                          <a:latin typeface="+mn-ea"/>
                          <a:ea typeface="+mn-ea"/>
                        </a:rPr>
                        <a:t>不備内容を通知</a:t>
                      </a:r>
                      <a:endParaRPr kumimoji="1" lang="ja-JP" altLang="en-US" sz="2400" b="1" baseline="0" dirty="0">
                        <a:latin typeface="+mn-ea"/>
                        <a:ea typeface="+mn-ea"/>
                      </a:endParaRPr>
                    </a:p>
                  </a:txBody>
                  <a:tcPr marL="73520" marR="735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800" b="1" u="sng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不備項目があっても、</a:t>
                      </a:r>
                      <a:endParaRPr kumimoji="1" lang="en-US" altLang="ja-JP" sz="2800" b="1" u="sng" dirty="0" smtClean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2800" b="1" u="sng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再申請が出来ない恐れがあります</a:t>
                      </a:r>
                      <a:endParaRPr kumimoji="1" lang="ja-JP" altLang="en-US" sz="2800" b="1" u="sng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 marL="73520" marR="735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2000" b="1" dirty="0">
                        <a:latin typeface="+mn-ea"/>
                        <a:ea typeface="+mn-ea"/>
                      </a:endParaRPr>
                    </a:p>
                  </a:txBody>
                  <a:tcPr marL="85850" marR="85850"/>
                </a:tc>
                <a:extLst>
                  <a:ext uri="{0D108BD9-81ED-4DB2-BD59-A6C34878D82A}">
                    <a16:rowId xmlns:a16="http://schemas.microsoft.com/office/drawing/2014/main" val="1684265214"/>
                  </a:ext>
                </a:extLst>
              </a:tr>
              <a:tr h="1004135">
                <a:tc>
                  <a:txBody>
                    <a:bodyPr/>
                    <a:lstStyle/>
                    <a:p>
                      <a:r>
                        <a:rPr kumimoji="1" lang="ja-JP" altLang="en-US" sz="2000" b="0" dirty="0" smtClean="0">
                          <a:latin typeface="+mn-ea"/>
                          <a:ea typeface="+mn-ea"/>
                        </a:rPr>
                        <a:t>備考</a:t>
                      </a:r>
                      <a:endParaRPr kumimoji="1" lang="ja-JP" altLang="en-US" sz="2000" b="0" dirty="0">
                        <a:latin typeface="+mn-ea"/>
                        <a:ea typeface="+mn-ea"/>
                      </a:endParaRPr>
                    </a:p>
                  </a:txBody>
                  <a:tcPr marL="73520" marR="735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kern="1200" dirty="0" smtClean="0">
                          <a:effectLst/>
                          <a:latin typeface="+mn-ea"/>
                          <a:ea typeface="+mn-ea"/>
                        </a:rPr>
                        <a:t>・</a:t>
                      </a:r>
                      <a:r>
                        <a:rPr kumimoji="1" lang="en-US" altLang="ja-JP" sz="2000" kern="1200" dirty="0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2022</a:t>
                      </a:r>
                      <a:r>
                        <a:rPr kumimoji="1" lang="ja-JP" altLang="ja-JP" sz="2000" kern="1200" dirty="0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2000" kern="1200" dirty="0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ja-JP" sz="2000" kern="1200" dirty="0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月</a:t>
                      </a:r>
                      <a:r>
                        <a:rPr kumimoji="1" lang="en-US" altLang="ja-JP" sz="2000" kern="1200" dirty="0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ja-JP" sz="2000" kern="1200" dirty="0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日</a:t>
                      </a:r>
                      <a:r>
                        <a:rPr kumimoji="1" lang="en-US" altLang="ja-JP" sz="2000" kern="1200" dirty="0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ja-JP" sz="2000" kern="1200" dirty="0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金）</a:t>
                      </a:r>
                      <a:r>
                        <a:rPr kumimoji="1" lang="ja-JP" altLang="en-US" sz="2000" kern="1200" dirty="0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正午以降の申請分は、</a:t>
                      </a:r>
                      <a:r>
                        <a:rPr kumimoji="1" lang="ja-JP" altLang="ja-JP" sz="20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一切</a:t>
                      </a:r>
                      <a:r>
                        <a:rPr kumimoji="1" lang="ja-JP" altLang="en-US" sz="2000" b="0" i="0" u="sng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新制度移行時の位置づけを判断する際の履修ポイント・単位には反映できません</a:t>
                      </a:r>
                      <a:endParaRPr kumimoji="1" lang="en-US" altLang="ja-JP" sz="2000" b="0" i="0" u="sng" strike="noStrike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1" lang="en-US" altLang="ja-JP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※</a:t>
                      </a:r>
                      <a:r>
                        <a:rPr kumimoji="1" lang="ja-JP" alt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活動履歴の登録のみとなります</a:t>
                      </a:r>
                      <a:endParaRPr kumimoji="1" lang="en-US" altLang="ja-JP" sz="2000" b="0" i="0" kern="12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3520" marR="735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2800" b="1" u="sng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 marL="85850" marR="858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6778166"/>
                  </a:ext>
                </a:extLst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346707" y="6155430"/>
            <a:ext cx="11498579" cy="646331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US" altLang="ja-JP" b="1" dirty="0" smtClean="0"/>
              <a:t>※</a:t>
            </a:r>
            <a:r>
              <a:rPr lang="ja-JP" altLang="en-US" b="1" dirty="0" smtClean="0"/>
              <a:t>上記は概要を示した内容です</a:t>
            </a:r>
            <a:endParaRPr lang="en-US" altLang="ja-JP" b="1" dirty="0" smtClean="0"/>
          </a:p>
          <a:p>
            <a:r>
              <a:rPr kumimoji="1" lang="en-US" altLang="ja-JP" b="1" dirty="0" smtClean="0"/>
              <a:t>※</a:t>
            </a:r>
            <a:r>
              <a:rPr kumimoji="1" lang="ja-JP" altLang="en-US" b="1" dirty="0" smtClean="0"/>
              <a:t>詳細は必ずご自身で、マイページ内「会員専用コンテンツ」よりご確認ください</a:t>
            </a:r>
            <a:endParaRPr kumimoji="1" lang="ja-JP" altLang="en-US" b="1" dirty="0"/>
          </a:p>
        </p:txBody>
      </p:sp>
      <p:pic>
        <p:nvPicPr>
          <p:cNvPr id="5" name="図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8740" y="281703"/>
            <a:ext cx="586546" cy="667096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346710" y="1108235"/>
            <a:ext cx="11498579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b="1" dirty="0"/>
              <a:t>対象</a:t>
            </a:r>
            <a:r>
              <a:rPr lang="ja-JP" altLang="en-US" b="1" dirty="0" smtClean="0"/>
              <a:t>：</a:t>
            </a:r>
            <a:r>
              <a:rPr lang="ja-JP" altLang="en-US" b="1" dirty="0" smtClean="0"/>
              <a:t>「</a:t>
            </a:r>
            <a:r>
              <a:rPr lang="ja-JP" altLang="en-US" b="1" u="sng" dirty="0" smtClean="0"/>
              <a:t>履修</a:t>
            </a:r>
            <a:r>
              <a:rPr lang="ja-JP" altLang="en-US" b="1" u="sng"/>
              <a:t>ポイント</a:t>
            </a:r>
            <a:r>
              <a:rPr lang="ja-JP" altLang="en-US" b="1" u="sng" smtClean="0"/>
              <a:t>基準表</a:t>
            </a:r>
            <a:r>
              <a:rPr lang="ja-JP" altLang="en-US" b="1" smtClean="0"/>
              <a:t>」</a:t>
            </a:r>
            <a:r>
              <a:rPr lang="ja-JP" altLang="en-US" b="1" dirty="0"/>
              <a:t>に「</a:t>
            </a:r>
            <a:r>
              <a:rPr lang="ja-JP" altLang="en-US" b="1" u="sng" dirty="0" smtClean="0"/>
              <a:t>郵送</a:t>
            </a:r>
            <a:r>
              <a:rPr lang="ja-JP" altLang="en-US" b="1" u="sng" dirty="0"/>
              <a:t>申請</a:t>
            </a:r>
            <a:r>
              <a:rPr lang="ja-JP" altLang="en-US" b="1" u="sng" dirty="0" smtClean="0"/>
              <a:t>要</a:t>
            </a:r>
            <a:r>
              <a:rPr lang="ja-JP" altLang="en-US" b="1" dirty="0"/>
              <a:t>」と定められた項目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108591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基礎">
  <a:themeElements>
    <a:clrScheme name="基礎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基礎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基礎</Template>
  <TotalTime>379</TotalTime>
  <Words>194</Words>
  <Application>Microsoft Office PowerPoint</Application>
  <PresentationFormat>ワイド画面</PresentationFormat>
  <Paragraphs>29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Calibri</vt:lpstr>
      <vt:lpstr>Cambria</vt:lpstr>
      <vt:lpstr>Corbel</vt:lpstr>
      <vt:lpstr>基礎</vt:lpstr>
      <vt:lpstr>新生涯学習制度への移行に向けての 会員個人からの履修ポイント登録申請について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s-yamakami</dc:creator>
  <cp:lastModifiedBy>s-yamakami</cp:lastModifiedBy>
  <cp:revision>28</cp:revision>
  <dcterms:created xsi:type="dcterms:W3CDTF">2021-04-02T08:23:11Z</dcterms:created>
  <dcterms:modified xsi:type="dcterms:W3CDTF">2021-05-19T08:18:48Z</dcterms:modified>
</cp:coreProperties>
</file>